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309" r:id="rId3"/>
    <p:sldId id="261" r:id="rId4"/>
    <p:sldId id="268" r:id="rId5"/>
    <p:sldId id="264" r:id="rId6"/>
    <p:sldId id="260" r:id="rId7"/>
    <p:sldId id="316" r:id="rId8"/>
    <p:sldId id="310" r:id="rId9"/>
    <p:sldId id="311" r:id="rId10"/>
    <p:sldId id="315" r:id="rId11"/>
    <p:sldId id="314" r:id="rId12"/>
    <p:sldId id="312" r:id="rId13"/>
    <p:sldId id="313" r:id="rId14"/>
    <p:sldId id="317" r:id="rId15"/>
    <p:sldId id="318" r:id="rId16"/>
    <p:sldId id="319" r:id="rId17"/>
    <p:sldId id="284" r:id="rId18"/>
    <p:sldId id="272" r:id="rId19"/>
  </p:sldIdLst>
  <p:sldSz cx="9144000" cy="5143500" type="screen16x9"/>
  <p:notesSz cx="6858000" cy="9144000"/>
  <p:embeddedFontLst>
    <p:embeddedFont>
      <p:font typeface="Jomhuria" panose="020B0604020202020204" charset="-78"/>
      <p:regular r:id="rId21"/>
    </p:embeddedFont>
    <p:embeddedFont>
      <p:font typeface="Roboto Mono" panose="020B0604020202020204" charset="0"/>
      <p:regular r:id="rId22"/>
      <p:bold r:id="rId23"/>
      <p:italic r:id="rId24"/>
      <p:boldItalic r:id="rId25"/>
    </p:embeddedFont>
    <p:embeddedFont>
      <p:font typeface="Roboto Mono SemiBol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FE65AF-E998-401D-AC6E-A22C3E839C03}">
  <a:tblStyle styleId="{F8FE65AF-E998-401D-AC6E-A22C3E839C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91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67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176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995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264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368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257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b5cdffd0a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b5cdffd0a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b5b5a50af0_1_4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b5b5a50af0_1_4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5b5a50af0_1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5b5a50af0_1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831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5b5a50a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5b5a50a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5cdffd0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5cdffd0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5b5a50af0_1_4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5b5a50af0_1_4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14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79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5b5a50a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5b5a50a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41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902525"/>
            <a:ext cx="418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>
                <a:solidFill>
                  <a:srgbClr val="FFFFFF"/>
                </a:solidFill>
                <a:latin typeface="Jomhuria"/>
                <a:ea typeface="Jomhuria"/>
                <a:cs typeface="Jomhuria"/>
                <a:sym typeface="Jomhu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4000" y="3922800"/>
            <a:ext cx="3215100" cy="547200"/>
          </a:xfrm>
          <a:prstGeom prst="rect">
            <a:avLst/>
          </a:prstGeom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A700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5151600" y="1054063"/>
            <a:ext cx="3272400" cy="12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700"/>
              </a:buClr>
              <a:buSzPts val="12000"/>
              <a:buNone/>
              <a:defRPr sz="18000">
                <a:solidFill>
                  <a:srgbClr val="FFA7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A700"/>
              </a:buClr>
              <a:buSzPts val="12000"/>
              <a:buNone/>
              <a:defRPr sz="12000">
                <a:solidFill>
                  <a:srgbClr val="FFA7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A700"/>
              </a:buClr>
              <a:buSzPts val="12000"/>
              <a:buNone/>
              <a:defRPr sz="12000">
                <a:solidFill>
                  <a:srgbClr val="FFA7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A700"/>
              </a:buClr>
              <a:buSzPts val="12000"/>
              <a:buNone/>
              <a:defRPr sz="12000">
                <a:solidFill>
                  <a:srgbClr val="FFA7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A700"/>
              </a:buClr>
              <a:buSzPts val="12000"/>
              <a:buNone/>
              <a:defRPr sz="12000">
                <a:solidFill>
                  <a:srgbClr val="FFA7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A700"/>
              </a:buClr>
              <a:buSzPts val="12000"/>
              <a:buNone/>
              <a:defRPr sz="12000">
                <a:solidFill>
                  <a:srgbClr val="FFA7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A700"/>
              </a:buClr>
              <a:buSzPts val="12000"/>
              <a:buNone/>
              <a:defRPr sz="12000">
                <a:solidFill>
                  <a:srgbClr val="FFA7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A700"/>
              </a:buClr>
              <a:buSzPts val="12000"/>
              <a:buNone/>
              <a:defRPr sz="12000">
                <a:solidFill>
                  <a:srgbClr val="FFA7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A700"/>
              </a:buClr>
              <a:buSzPts val="12000"/>
              <a:buNone/>
              <a:defRPr sz="12000">
                <a:solidFill>
                  <a:srgbClr val="FFA7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151600" y="3305338"/>
            <a:ext cx="3272400" cy="7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5151600" y="2547138"/>
            <a:ext cx="32724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232575" y="1389600"/>
            <a:ext cx="41982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232575" y="445025"/>
            <a:ext cx="419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20000" y="1436550"/>
            <a:ext cx="4141200" cy="22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1169000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10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20000" y="2738900"/>
            <a:ext cx="3590700" cy="123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4392850" y="891100"/>
            <a:ext cx="4031100" cy="3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0000">
                <a:solidFill>
                  <a:srgbClr val="FFFFFF"/>
                </a:solidFill>
                <a:latin typeface="Jomhuria"/>
                <a:ea typeface="Jomhuria"/>
                <a:cs typeface="Jomhuria"/>
                <a:sym typeface="Jomhuri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889200" y="3532025"/>
            <a:ext cx="2086800" cy="410700"/>
          </a:xfrm>
          <a:prstGeom prst="rect">
            <a:avLst/>
          </a:prstGeom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A7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2"/>
          </p:nvPr>
        </p:nvSpPr>
        <p:spPr>
          <a:xfrm>
            <a:off x="889200" y="3942725"/>
            <a:ext cx="2086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3"/>
          </p:nvPr>
        </p:nvSpPr>
        <p:spPr>
          <a:xfrm>
            <a:off x="3528600" y="3532025"/>
            <a:ext cx="2086800" cy="410700"/>
          </a:xfrm>
          <a:prstGeom prst="rect">
            <a:avLst/>
          </a:prstGeom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A7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4"/>
          </p:nvPr>
        </p:nvSpPr>
        <p:spPr>
          <a:xfrm>
            <a:off x="3528600" y="3942725"/>
            <a:ext cx="2086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5"/>
          </p:nvPr>
        </p:nvSpPr>
        <p:spPr>
          <a:xfrm>
            <a:off x="6168000" y="3532025"/>
            <a:ext cx="2086800" cy="410700"/>
          </a:xfrm>
          <a:prstGeom prst="rect">
            <a:avLst/>
          </a:prstGeom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A7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6"/>
          </p:nvPr>
        </p:nvSpPr>
        <p:spPr>
          <a:xfrm>
            <a:off x="6168000" y="3942725"/>
            <a:ext cx="2086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7"/>
          </p:nvPr>
        </p:nvSpPr>
        <p:spPr>
          <a:xfrm>
            <a:off x="889200" y="1692313"/>
            <a:ext cx="2086800" cy="410700"/>
          </a:xfrm>
          <a:prstGeom prst="rect">
            <a:avLst/>
          </a:prstGeom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A7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8"/>
          </p:nvPr>
        </p:nvSpPr>
        <p:spPr>
          <a:xfrm>
            <a:off x="889200" y="2103025"/>
            <a:ext cx="2086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9"/>
          </p:nvPr>
        </p:nvSpPr>
        <p:spPr>
          <a:xfrm>
            <a:off x="3528600" y="1692313"/>
            <a:ext cx="2086800" cy="410700"/>
          </a:xfrm>
          <a:prstGeom prst="rect">
            <a:avLst/>
          </a:prstGeom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A7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3"/>
          </p:nvPr>
        </p:nvSpPr>
        <p:spPr>
          <a:xfrm>
            <a:off x="3528600" y="2103025"/>
            <a:ext cx="2086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14"/>
          </p:nvPr>
        </p:nvSpPr>
        <p:spPr>
          <a:xfrm>
            <a:off x="6168000" y="1692313"/>
            <a:ext cx="2086800" cy="410700"/>
          </a:xfrm>
          <a:prstGeom prst="rect">
            <a:avLst/>
          </a:prstGeom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A7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5"/>
          </p:nvPr>
        </p:nvSpPr>
        <p:spPr>
          <a:xfrm>
            <a:off x="6168000" y="2103025"/>
            <a:ext cx="2086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mhuria"/>
              <a:buNone/>
              <a:defRPr sz="60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5600"/>
            <a:ext cx="77040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6" r:id="rId8"/>
    <p:sldLayoutId id="2147483668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4">
            <a:alphaModFix/>
          </a:blip>
          <a:srcRect l="1632" t="4246" b="2617"/>
          <a:stretch/>
        </p:blipFill>
        <p:spPr>
          <a:xfrm flipH="1">
            <a:off x="5266625" y="0"/>
            <a:ext cx="3877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ctrTitle"/>
          </p:nvPr>
        </p:nvSpPr>
        <p:spPr>
          <a:xfrm>
            <a:off x="319014" y="2105120"/>
            <a:ext cx="5479821" cy="1368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A700"/>
                </a:solidFill>
              </a:rPr>
              <a:t>T</a:t>
            </a:r>
            <a:r>
              <a:rPr lang="pt-BR" dirty="0" err="1">
                <a:solidFill>
                  <a:srgbClr val="FFA700"/>
                </a:solidFill>
              </a:rPr>
              <a:t>hermo</a:t>
            </a:r>
            <a:r>
              <a:rPr lang="pt-BR" dirty="0" err="1"/>
              <a:t>Holic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581825" y="422175"/>
            <a:ext cx="2477100" cy="30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// 13 de Março de 2023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0949D41-F80D-482B-BDDF-3D23A3194A35}"/>
              </a:ext>
            </a:extLst>
          </p:cNvPr>
          <p:cNvSpPr/>
          <p:nvPr/>
        </p:nvSpPr>
        <p:spPr>
          <a:xfrm>
            <a:off x="386586" y="3038380"/>
            <a:ext cx="4808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Uma empresa de monitoramento de temperatura na etapa de fermentação da cerveja.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364394" y="199758"/>
            <a:ext cx="4415211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Protótipo do Site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5FF95F-FCDE-4359-8F1A-467311D06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94" y="906342"/>
            <a:ext cx="4415211" cy="40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5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364394" y="199758"/>
            <a:ext cx="4415211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Protótipo do Site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B9297D-CAE4-46D0-AFFD-66B8C6CF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95" y="923039"/>
            <a:ext cx="7080410" cy="39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364394" y="199758"/>
            <a:ext cx="4415211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Protótipo do Site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E96EB2-C9C6-4C29-B54C-6D412F2F1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01" y="757728"/>
            <a:ext cx="7389995" cy="41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6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364394" y="199758"/>
            <a:ext cx="4415211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Protótipo do Site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E22836-831A-4D69-870F-14CA7BF6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91" y="842537"/>
            <a:ext cx="7226818" cy="40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1979639" y="299280"/>
            <a:ext cx="5184722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Simulador Financeiro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6F77E51-7A73-40B5-A206-CD5EC6A3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76" y="971963"/>
            <a:ext cx="7134447" cy="377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3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627233" y="363075"/>
            <a:ext cx="3889533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Banco de Dados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97BE7F-3F40-49FE-A28D-A70EB7EC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0" y="1332817"/>
            <a:ext cx="8431619" cy="26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3482658" y="352442"/>
            <a:ext cx="2178683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 err="1">
                <a:solidFill>
                  <a:srgbClr val="FFA700"/>
                </a:solidFill>
              </a:rPr>
              <a:t>Arduíno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D67DFB-6F40-45F0-B071-E202D734E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426" y1="31895" x2="23309" y2="28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549" y="567273"/>
            <a:ext cx="7470899" cy="42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8"/>
          <p:cNvSpPr/>
          <p:nvPr/>
        </p:nvSpPr>
        <p:spPr>
          <a:xfrm>
            <a:off x="4105049" y="2104800"/>
            <a:ext cx="933900" cy="9339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6" name="Google Shape;1486;p58"/>
          <p:cNvSpPr txBox="1">
            <a:spLocks noGrp="1"/>
          </p:cNvSpPr>
          <p:nvPr>
            <p:ph type="title"/>
          </p:nvPr>
        </p:nvSpPr>
        <p:spPr>
          <a:xfrm>
            <a:off x="3458204" y="380800"/>
            <a:ext cx="219332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</a:rPr>
              <a:t>Conclusão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87" name="Google Shape;1487;p58"/>
          <p:cNvSpPr/>
          <p:nvPr/>
        </p:nvSpPr>
        <p:spPr>
          <a:xfrm>
            <a:off x="4356464" y="2416800"/>
            <a:ext cx="396800" cy="309900"/>
          </a:xfrm>
          <a:custGeom>
            <a:avLst/>
            <a:gdLst/>
            <a:ahLst/>
            <a:cxnLst/>
            <a:rect l="l" t="t" r="r" b="b"/>
            <a:pathLst>
              <a:path w="15872" h="12396" extrusionOk="0">
                <a:moveTo>
                  <a:pt x="9455" y="615"/>
                </a:moveTo>
                <a:cubicBezTo>
                  <a:pt x="9264" y="998"/>
                  <a:pt x="9099" y="1423"/>
                  <a:pt x="8948" y="1861"/>
                </a:cubicBezTo>
                <a:lnTo>
                  <a:pt x="7744" y="1861"/>
                </a:lnTo>
                <a:cubicBezTo>
                  <a:pt x="7909" y="1409"/>
                  <a:pt x="8087" y="998"/>
                  <a:pt x="8306" y="615"/>
                </a:cubicBezTo>
                <a:close/>
                <a:moveTo>
                  <a:pt x="10919" y="615"/>
                </a:moveTo>
                <a:lnTo>
                  <a:pt x="10919" y="1861"/>
                </a:lnTo>
                <a:lnTo>
                  <a:pt x="9605" y="1861"/>
                </a:lnTo>
                <a:cubicBezTo>
                  <a:pt x="9769" y="1409"/>
                  <a:pt x="9948" y="998"/>
                  <a:pt x="10167" y="615"/>
                </a:cubicBezTo>
                <a:close/>
                <a:moveTo>
                  <a:pt x="12287" y="615"/>
                </a:moveTo>
                <a:cubicBezTo>
                  <a:pt x="12506" y="998"/>
                  <a:pt x="12684" y="1409"/>
                  <a:pt x="12848" y="1861"/>
                </a:cubicBezTo>
                <a:lnTo>
                  <a:pt x="11535" y="1861"/>
                </a:lnTo>
                <a:lnTo>
                  <a:pt x="11535" y="615"/>
                </a:lnTo>
                <a:close/>
                <a:moveTo>
                  <a:pt x="14147" y="615"/>
                </a:moveTo>
                <a:cubicBezTo>
                  <a:pt x="14366" y="998"/>
                  <a:pt x="14545" y="1423"/>
                  <a:pt x="14709" y="1861"/>
                </a:cubicBezTo>
                <a:lnTo>
                  <a:pt x="13505" y="1861"/>
                </a:lnTo>
                <a:cubicBezTo>
                  <a:pt x="13354" y="1423"/>
                  <a:pt x="13190" y="998"/>
                  <a:pt x="12985" y="615"/>
                </a:cubicBezTo>
                <a:close/>
                <a:moveTo>
                  <a:pt x="14900" y="2476"/>
                </a:moveTo>
                <a:cubicBezTo>
                  <a:pt x="14955" y="2682"/>
                  <a:pt x="14996" y="2886"/>
                  <a:pt x="15037" y="3092"/>
                </a:cubicBezTo>
                <a:lnTo>
                  <a:pt x="8565" y="3092"/>
                </a:lnTo>
                <a:cubicBezTo>
                  <a:pt x="8470" y="2886"/>
                  <a:pt x="8388" y="2682"/>
                  <a:pt x="8279" y="2476"/>
                </a:cubicBezTo>
                <a:close/>
                <a:moveTo>
                  <a:pt x="2888" y="2476"/>
                </a:moveTo>
                <a:cubicBezTo>
                  <a:pt x="2697" y="2859"/>
                  <a:pt x="2532" y="3269"/>
                  <a:pt x="2381" y="3721"/>
                </a:cubicBezTo>
                <a:lnTo>
                  <a:pt x="1177" y="3721"/>
                </a:lnTo>
                <a:cubicBezTo>
                  <a:pt x="1328" y="3284"/>
                  <a:pt x="1520" y="2859"/>
                  <a:pt x="1739" y="2476"/>
                </a:cubicBezTo>
                <a:close/>
                <a:moveTo>
                  <a:pt x="4352" y="2476"/>
                </a:moveTo>
                <a:lnTo>
                  <a:pt x="4352" y="3721"/>
                </a:lnTo>
                <a:lnTo>
                  <a:pt x="3038" y="3721"/>
                </a:lnTo>
                <a:cubicBezTo>
                  <a:pt x="3189" y="3269"/>
                  <a:pt x="3381" y="2859"/>
                  <a:pt x="3600" y="2476"/>
                </a:cubicBezTo>
                <a:close/>
                <a:moveTo>
                  <a:pt x="5720" y="2476"/>
                </a:moveTo>
                <a:cubicBezTo>
                  <a:pt x="5939" y="2859"/>
                  <a:pt x="6117" y="3269"/>
                  <a:pt x="6281" y="3721"/>
                </a:cubicBezTo>
                <a:lnTo>
                  <a:pt x="4968" y="3721"/>
                </a:lnTo>
                <a:lnTo>
                  <a:pt x="4968" y="2476"/>
                </a:lnTo>
                <a:close/>
                <a:moveTo>
                  <a:pt x="7580" y="2476"/>
                </a:moveTo>
                <a:cubicBezTo>
                  <a:pt x="7799" y="2859"/>
                  <a:pt x="7978" y="3284"/>
                  <a:pt x="8142" y="3721"/>
                </a:cubicBezTo>
                <a:lnTo>
                  <a:pt x="6924" y="3721"/>
                </a:lnTo>
                <a:cubicBezTo>
                  <a:pt x="6787" y="3269"/>
                  <a:pt x="6623" y="2859"/>
                  <a:pt x="6418" y="2476"/>
                </a:cubicBezTo>
                <a:close/>
                <a:moveTo>
                  <a:pt x="8333" y="4336"/>
                </a:moveTo>
                <a:cubicBezTo>
                  <a:pt x="8388" y="4542"/>
                  <a:pt x="8429" y="4747"/>
                  <a:pt x="8470" y="4953"/>
                </a:cubicBezTo>
                <a:lnTo>
                  <a:pt x="836" y="4953"/>
                </a:lnTo>
                <a:cubicBezTo>
                  <a:pt x="876" y="4747"/>
                  <a:pt x="931" y="4542"/>
                  <a:pt x="986" y="4336"/>
                </a:cubicBezTo>
                <a:close/>
                <a:moveTo>
                  <a:pt x="11220" y="4953"/>
                </a:moveTo>
                <a:cubicBezTo>
                  <a:pt x="11398" y="4953"/>
                  <a:pt x="11535" y="5089"/>
                  <a:pt x="11535" y="5267"/>
                </a:cubicBezTo>
                <a:cubicBezTo>
                  <a:pt x="11535" y="5431"/>
                  <a:pt x="11398" y="5582"/>
                  <a:pt x="11220" y="5582"/>
                </a:cubicBezTo>
                <a:cubicBezTo>
                  <a:pt x="11055" y="5582"/>
                  <a:pt x="10919" y="5431"/>
                  <a:pt x="10919" y="5267"/>
                </a:cubicBezTo>
                <a:cubicBezTo>
                  <a:pt x="10919" y="5089"/>
                  <a:pt x="11055" y="4953"/>
                  <a:pt x="11220" y="4953"/>
                </a:cubicBezTo>
                <a:close/>
                <a:moveTo>
                  <a:pt x="10919" y="3721"/>
                </a:moveTo>
                <a:lnTo>
                  <a:pt x="10919" y="4391"/>
                </a:lnTo>
                <a:cubicBezTo>
                  <a:pt x="10550" y="4515"/>
                  <a:pt x="10289" y="4856"/>
                  <a:pt x="10289" y="5267"/>
                </a:cubicBezTo>
                <a:cubicBezTo>
                  <a:pt x="10289" y="5664"/>
                  <a:pt x="10550" y="6020"/>
                  <a:pt x="10919" y="6142"/>
                </a:cubicBezTo>
                <a:lnTo>
                  <a:pt x="10919" y="6813"/>
                </a:lnTo>
                <a:lnTo>
                  <a:pt x="9304" y="6813"/>
                </a:lnTo>
                <a:cubicBezTo>
                  <a:pt x="9277" y="5719"/>
                  <a:pt x="9099" y="4665"/>
                  <a:pt x="8784" y="3721"/>
                </a:cubicBezTo>
                <a:close/>
                <a:moveTo>
                  <a:pt x="13286" y="3721"/>
                </a:moveTo>
                <a:cubicBezTo>
                  <a:pt x="13436" y="4734"/>
                  <a:pt x="13436" y="5801"/>
                  <a:pt x="13286" y="6813"/>
                </a:cubicBezTo>
                <a:lnTo>
                  <a:pt x="11535" y="6813"/>
                </a:lnTo>
                <a:lnTo>
                  <a:pt x="11535" y="6142"/>
                </a:lnTo>
                <a:cubicBezTo>
                  <a:pt x="11890" y="6020"/>
                  <a:pt x="12150" y="5664"/>
                  <a:pt x="12150" y="5267"/>
                </a:cubicBezTo>
                <a:cubicBezTo>
                  <a:pt x="12150" y="4856"/>
                  <a:pt x="11890" y="4515"/>
                  <a:pt x="11535" y="4391"/>
                </a:cubicBezTo>
                <a:lnTo>
                  <a:pt x="11535" y="3721"/>
                </a:lnTo>
                <a:close/>
                <a:moveTo>
                  <a:pt x="15147" y="3721"/>
                </a:moveTo>
                <a:cubicBezTo>
                  <a:pt x="15297" y="4734"/>
                  <a:pt x="15297" y="5801"/>
                  <a:pt x="15147" y="6813"/>
                </a:cubicBezTo>
                <a:lnTo>
                  <a:pt x="13915" y="6813"/>
                </a:lnTo>
                <a:cubicBezTo>
                  <a:pt x="14052" y="5801"/>
                  <a:pt x="14052" y="4734"/>
                  <a:pt x="13915" y="3721"/>
                </a:cubicBezTo>
                <a:close/>
                <a:moveTo>
                  <a:pt x="4652" y="6813"/>
                </a:moveTo>
                <a:cubicBezTo>
                  <a:pt x="4831" y="6813"/>
                  <a:pt x="4968" y="6950"/>
                  <a:pt x="4968" y="7127"/>
                </a:cubicBezTo>
                <a:cubicBezTo>
                  <a:pt x="4968" y="7292"/>
                  <a:pt x="4831" y="7428"/>
                  <a:pt x="4652" y="7428"/>
                </a:cubicBezTo>
                <a:cubicBezTo>
                  <a:pt x="4488" y="7428"/>
                  <a:pt x="4352" y="7292"/>
                  <a:pt x="4352" y="7127"/>
                </a:cubicBezTo>
                <a:cubicBezTo>
                  <a:pt x="4352" y="6950"/>
                  <a:pt x="4488" y="6813"/>
                  <a:pt x="4652" y="6813"/>
                </a:cubicBezTo>
                <a:close/>
                <a:moveTo>
                  <a:pt x="15037" y="7428"/>
                </a:moveTo>
                <a:cubicBezTo>
                  <a:pt x="14996" y="7647"/>
                  <a:pt x="14955" y="7853"/>
                  <a:pt x="14900" y="8058"/>
                </a:cubicBezTo>
                <a:lnTo>
                  <a:pt x="9264" y="8058"/>
                </a:lnTo>
                <a:cubicBezTo>
                  <a:pt x="9291" y="7853"/>
                  <a:pt x="9291" y="7647"/>
                  <a:pt x="9304" y="7428"/>
                </a:cubicBezTo>
                <a:close/>
                <a:moveTo>
                  <a:pt x="1971" y="5582"/>
                </a:moveTo>
                <a:cubicBezTo>
                  <a:pt x="1834" y="6594"/>
                  <a:pt x="1834" y="7647"/>
                  <a:pt x="1971" y="8674"/>
                </a:cubicBezTo>
                <a:lnTo>
                  <a:pt x="727" y="8674"/>
                </a:lnTo>
                <a:cubicBezTo>
                  <a:pt x="590" y="7662"/>
                  <a:pt x="590" y="6594"/>
                  <a:pt x="727" y="5582"/>
                </a:cubicBezTo>
                <a:close/>
                <a:moveTo>
                  <a:pt x="4352" y="5582"/>
                </a:moveTo>
                <a:lnTo>
                  <a:pt x="4352" y="6252"/>
                </a:lnTo>
                <a:cubicBezTo>
                  <a:pt x="3983" y="6375"/>
                  <a:pt x="3722" y="6717"/>
                  <a:pt x="3722" y="7127"/>
                </a:cubicBezTo>
                <a:cubicBezTo>
                  <a:pt x="3722" y="7525"/>
                  <a:pt x="3983" y="7866"/>
                  <a:pt x="4352" y="8003"/>
                </a:cubicBezTo>
                <a:lnTo>
                  <a:pt x="4352" y="8674"/>
                </a:lnTo>
                <a:lnTo>
                  <a:pt x="2600" y="8674"/>
                </a:lnTo>
                <a:cubicBezTo>
                  <a:pt x="2450" y="7662"/>
                  <a:pt x="2450" y="6594"/>
                  <a:pt x="2600" y="5582"/>
                </a:cubicBezTo>
                <a:close/>
                <a:moveTo>
                  <a:pt x="6719" y="5582"/>
                </a:moveTo>
                <a:cubicBezTo>
                  <a:pt x="6856" y="6594"/>
                  <a:pt x="6856" y="7662"/>
                  <a:pt x="6719" y="8674"/>
                </a:cubicBezTo>
                <a:lnTo>
                  <a:pt x="4968" y="8674"/>
                </a:lnTo>
                <a:lnTo>
                  <a:pt x="4968" y="8003"/>
                </a:lnTo>
                <a:cubicBezTo>
                  <a:pt x="5323" y="7866"/>
                  <a:pt x="5583" y="7525"/>
                  <a:pt x="5583" y="7127"/>
                </a:cubicBezTo>
                <a:cubicBezTo>
                  <a:pt x="5583" y="6717"/>
                  <a:pt x="5323" y="6375"/>
                  <a:pt x="4968" y="6252"/>
                </a:cubicBezTo>
                <a:lnTo>
                  <a:pt x="4968" y="5582"/>
                </a:lnTo>
                <a:close/>
                <a:moveTo>
                  <a:pt x="8580" y="5582"/>
                </a:moveTo>
                <a:cubicBezTo>
                  <a:pt x="8716" y="6594"/>
                  <a:pt x="8716" y="7662"/>
                  <a:pt x="8580" y="8674"/>
                </a:cubicBezTo>
                <a:lnTo>
                  <a:pt x="7348" y="8674"/>
                </a:lnTo>
                <a:cubicBezTo>
                  <a:pt x="7485" y="7647"/>
                  <a:pt x="7485" y="6594"/>
                  <a:pt x="7348" y="5582"/>
                </a:cubicBezTo>
                <a:close/>
                <a:moveTo>
                  <a:pt x="8470" y="9289"/>
                </a:moveTo>
                <a:cubicBezTo>
                  <a:pt x="8429" y="9508"/>
                  <a:pt x="8388" y="9714"/>
                  <a:pt x="8333" y="9918"/>
                </a:cubicBezTo>
                <a:lnTo>
                  <a:pt x="6732" y="9918"/>
                </a:lnTo>
                <a:cubicBezTo>
                  <a:pt x="6718" y="9912"/>
                  <a:pt x="6708" y="9909"/>
                  <a:pt x="6698" y="9909"/>
                </a:cubicBezTo>
                <a:cubicBezTo>
                  <a:pt x="6688" y="9909"/>
                  <a:pt x="6678" y="9912"/>
                  <a:pt x="6664" y="9918"/>
                </a:cubicBezTo>
                <a:lnTo>
                  <a:pt x="986" y="9918"/>
                </a:lnTo>
                <a:cubicBezTo>
                  <a:pt x="931" y="9714"/>
                  <a:pt x="876" y="9508"/>
                  <a:pt x="836" y="9289"/>
                </a:cubicBezTo>
                <a:close/>
                <a:moveTo>
                  <a:pt x="9127" y="9166"/>
                </a:moveTo>
                <a:cubicBezTo>
                  <a:pt x="9222" y="9426"/>
                  <a:pt x="9346" y="9672"/>
                  <a:pt x="9455" y="9918"/>
                </a:cubicBezTo>
                <a:lnTo>
                  <a:pt x="8963" y="9918"/>
                </a:lnTo>
                <a:cubicBezTo>
                  <a:pt x="9031" y="9672"/>
                  <a:pt x="9085" y="9426"/>
                  <a:pt x="9127" y="9166"/>
                </a:cubicBezTo>
                <a:close/>
                <a:moveTo>
                  <a:pt x="10919" y="8674"/>
                </a:moveTo>
                <a:lnTo>
                  <a:pt x="10919" y="9918"/>
                </a:lnTo>
                <a:lnTo>
                  <a:pt x="10167" y="9918"/>
                </a:lnTo>
                <a:cubicBezTo>
                  <a:pt x="9948" y="9535"/>
                  <a:pt x="9769" y="9125"/>
                  <a:pt x="9605" y="8674"/>
                </a:cubicBezTo>
                <a:close/>
                <a:moveTo>
                  <a:pt x="12848" y="8674"/>
                </a:moveTo>
                <a:cubicBezTo>
                  <a:pt x="12684" y="9125"/>
                  <a:pt x="12506" y="9535"/>
                  <a:pt x="12287" y="9918"/>
                </a:cubicBezTo>
                <a:lnTo>
                  <a:pt x="11535" y="9918"/>
                </a:lnTo>
                <a:lnTo>
                  <a:pt x="11535" y="8674"/>
                </a:lnTo>
                <a:close/>
                <a:moveTo>
                  <a:pt x="14709" y="8674"/>
                </a:moveTo>
                <a:cubicBezTo>
                  <a:pt x="14545" y="9112"/>
                  <a:pt x="14366" y="9535"/>
                  <a:pt x="14147" y="9918"/>
                </a:cubicBezTo>
                <a:lnTo>
                  <a:pt x="12985" y="9918"/>
                </a:lnTo>
                <a:cubicBezTo>
                  <a:pt x="13190" y="9535"/>
                  <a:pt x="13354" y="9112"/>
                  <a:pt x="13505" y="8674"/>
                </a:cubicBezTo>
                <a:close/>
                <a:moveTo>
                  <a:pt x="2381" y="10535"/>
                </a:moveTo>
                <a:cubicBezTo>
                  <a:pt x="2532" y="10972"/>
                  <a:pt x="2697" y="11383"/>
                  <a:pt x="2888" y="11779"/>
                </a:cubicBezTo>
                <a:lnTo>
                  <a:pt x="1739" y="11779"/>
                </a:lnTo>
                <a:cubicBezTo>
                  <a:pt x="1520" y="11383"/>
                  <a:pt x="1328" y="10972"/>
                  <a:pt x="1177" y="10535"/>
                </a:cubicBezTo>
                <a:close/>
                <a:moveTo>
                  <a:pt x="4352" y="10535"/>
                </a:moveTo>
                <a:lnTo>
                  <a:pt x="4352" y="11779"/>
                </a:lnTo>
                <a:lnTo>
                  <a:pt x="3600" y="11779"/>
                </a:lnTo>
                <a:cubicBezTo>
                  <a:pt x="3381" y="11396"/>
                  <a:pt x="3189" y="10986"/>
                  <a:pt x="3038" y="10535"/>
                </a:cubicBezTo>
                <a:close/>
                <a:moveTo>
                  <a:pt x="6281" y="10535"/>
                </a:moveTo>
                <a:cubicBezTo>
                  <a:pt x="6117" y="10986"/>
                  <a:pt x="5939" y="11396"/>
                  <a:pt x="5720" y="11779"/>
                </a:cubicBezTo>
                <a:lnTo>
                  <a:pt x="4968" y="11779"/>
                </a:lnTo>
                <a:lnTo>
                  <a:pt x="4968" y="10535"/>
                </a:lnTo>
                <a:close/>
                <a:moveTo>
                  <a:pt x="8142" y="10535"/>
                </a:moveTo>
                <a:cubicBezTo>
                  <a:pt x="7978" y="10972"/>
                  <a:pt x="7799" y="11383"/>
                  <a:pt x="7580" y="11779"/>
                </a:cubicBezTo>
                <a:lnTo>
                  <a:pt x="6418" y="11779"/>
                </a:lnTo>
                <a:cubicBezTo>
                  <a:pt x="6623" y="11383"/>
                  <a:pt x="6787" y="10972"/>
                  <a:pt x="6924" y="10535"/>
                </a:cubicBezTo>
                <a:close/>
                <a:moveTo>
                  <a:pt x="8128" y="0"/>
                </a:moveTo>
                <a:cubicBezTo>
                  <a:pt x="8018" y="0"/>
                  <a:pt x="7923" y="55"/>
                  <a:pt x="7868" y="150"/>
                </a:cubicBezTo>
                <a:cubicBezTo>
                  <a:pt x="7553" y="657"/>
                  <a:pt x="7294" y="1231"/>
                  <a:pt x="7088" y="1861"/>
                </a:cubicBezTo>
                <a:lnTo>
                  <a:pt x="1561" y="1861"/>
                </a:lnTo>
                <a:cubicBezTo>
                  <a:pt x="1451" y="1861"/>
                  <a:pt x="1342" y="1915"/>
                  <a:pt x="1287" y="2011"/>
                </a:cubicBezTo>
                <a:cubicBezTo>
                  <a:pt x="466" y="3379"/>
                  <a:pt x="1" y="5199"/>
                  <a:pt x="1" y="7127"/>
                </a:cubicBezTo>
                <a:cubicBezTo>
                  <a:pt x="1" y="9057"/>
                  <a:pt x="466" y="10876"/>
                  <a:pt x="1287" y="12244"/>
                </a:cubicBezTo>
                <a:cubicBezTo>
                  <a:pt x="1342" y="12340"/>
                  <a:pt x="1451" y="12395"/>
                  <a:pt x="1561" y="12395"/>
                </a:cubicBezTo>
                <a:lnTo>
                  <a:pt x="7759" y="12395"/>
                </a:lnTo>
                <a:cubicBezTo>
                  <a:pt x="7868" y="12395"/>
                  <a:pt x="7963" y="12340"/>
                  <a:pt x="8018" y="12244"/>
                </a:cubicBezTo>
                <a:cubicBezTo>
                  <a:pt x="8333" y="11724"/>
                  <a:pt x="8593" y="11150"/>
                  <a:pt x="8784" y="10535"/>
                </a:cubicBezTo>
                <a:lnTo>
                  <a:pt x="14326" y="10535"/>
                </a:lnTo>
                <a:cubicBezTo>
                  <a:pt x="14435" y="10535"/>
                  <a:pt x="14530" y="10480"/>
                  <a:pt x="14585" y="10384"/>
                </a:cubicBezTo>
                <a:cubicBezTo>
                  <a:pt x="15420" y="9015"/>
                  <a:pt x="15871" y="7196"/>
                  <a:pt x="15871" y="5267"/>
                </a:cubicBezTo>
                <a:cubicBezTo>
                  <a:pt x="15871" y="3338"/>
                  <a:pt x="15420" y="1518"/>
                  <a:pt x="14585" y="150"/>
                </a:cubicBezTo>
                <a:cubicBezTo>
                  <a:pt x="14530" y="55"/>
                  <a:pt x="14435" y="0"/>
                  <a:pt x="143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58"/>
          <p:cNvSpPr txBox="1">
            <a:spLocks noGrp="1"/>
          </p:cNvSpPr>
          <p:nvPr>
            <p:ph type="subTitle" idx="4294967295"/>
          </p:nvPr>
        </p:nvSpPr>
        <p:spPr>
          <a:xfrm>
            <a:off x="1575531" y="2262900"/>
            <a:ext cx="5992937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pt-BR" dirty="0">
                <a:solidFill>
                  <a:srgbClr val="FFFFFF"/>
                </a:solidFill>
              </a:rPr>
              <a:t>A partir da otimização, pode-se concluir que as falhas na etapa de fermentação da cerveja  </a:t>
            </a:r>
            <a:r>
              <a:rPr lang="pt-BR" dirty="0" err="1">
                <a:solidFill>
                  <a:srgbClr val="FFFFFF"/>
                </a:solidFill>
              </a:rPr>
              <a:t>diminuírão</a:t>
            </a:r>
            <a:r>
              <a:rPr lang="pt-BR" dirty="0">
                <a:solidFill>
                  <a:srgbClr val="FFFFFF"/>
                </a:solidFill>
              </a:rPr>
              <a:t>, gerando maior eficiência e produtividade.</a:t>
            </a:r>
          </a:p>
          <a:p>
            <a:pPr marL="0" lvl="0" indent="0" algn="ctr">
              <a:buNone/>
            </a:pPr>
            <a:endParaRPr lang="pt-BR" dirty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endParaRPr lang="pt-BR" dirty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endParaRPr lang="pt-BR" dirty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endParaRPr lang="pt-BR" dirty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endParaRPr lang="pt-BR" dirty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endParaRPr lang="pt-BR" dirty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endParaRPr lang="pt-BR" dirty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r>
              <a:rPr lang="pt-BR" dirty="0">
                <a:solidFill>
                  <a:srgbClr val="FFFFFF"/>
                </a:solidFill>
              </a:rPr>
              <a:t>Com o sucesso da nossa solução, pretendemos expandir essa automação para outros segmentos que utilizam a fermentação como etapa primordial de produção.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6"/>
          <p:cNvSpPr txBox="1">
            <a:spLocks noGrp="1"/>
          </p:cNvSpPr>
          <p:nvPr>
            <p:ph type="body" idx="1"/>
          </p:nvPr>
        </p:nvSpPr>
        <p:spPr>
          <a:xfrm>
            <a:off x="2775099" y="-661254"/>
            <a:ext cx="7421525" cy="3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Obrigado pela atençã</a:t>
            </a:r>
            <a:r>
              <a:rPr lang="pt-BR" sz="8000" dirty="0"/>
              <a:t>o!</a:t>
            </a:r>
            <a:r>
              <a:rPr lang="pt-BR" sz="8000" dirty="0">
                <a:solidFill>
                  <a:srgbClr val="FFFFFF"/>
                </a:solidFill>
              </a:rPr>
              <a:t> </a:t>
            </a:r>
            <a:endParaRPr sz="8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212;p34">
            <a:extLst>
              <a:ext uri="{FF2B5EF4-FFF2-40B4-BE49-F238E27FC236}">
                <a16:creationId xmlns:a16="http://schemas.microsoft.com/office/drawing/2014/main" id="{551F1344-7917-475F-9B65-FBC702F9B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20" t="1536" r="43044"/>
          <a:stretch/>
        </p:blipFill>
        <p:spPr>
          <a:xfrm>
            <a:off x="5046007" y="280434"/>
            <a:ext cx="3768384" cy="4582632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SUMÁRIO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1"/>
          </p:nvPr>
        </p:nvSpPr>
        <p:spPr>
          <a:xfrm>
            <a:off x="773744" y="2274473"/>
            <a:ext cx="3169911" cy="2972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VISÃO</a:t>
            </a:r>
            <a:endParaRPr dirty="0"/>
          </a:p>
        </p:txBody>
      </p:sp>
      <p:sp>
        <p:nvSpPr>
          <p:cNvPr id="427" name="Google Shape;427;p43"/>
          <p:cNvSpPr txBox="1">
            <a:spLocks noGrp="1"/>
          </p:cNvSpPr>
          <p:nvPr>
            <p:ph type="subTitle" idx="3"/>
          </p:nvPr>
        </p:nvSpPr>
        <p:spPr>
          <a:xfrm>
            <a:off x="773745" y="2710124"/>
            <a:ext cx="3169912" cy="2972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FERRAMENTA DE GESTÃO</a:t>
            </a:r>
            <a:endParaRPr dirty="0"/>
          </a:p>
        </p:txBody>
      </p:sp>
      <p:sp>
        <p:nvSpPr>
          <p:cNvPr id="429" name="Google Shape;429;p43"/>
          <p:cNvSpPr txBox="1">
            <a:spLocks noGrp="1"/>
          </p:cNvSpPr>
          <p:nvPr>
            <p:ph type="subTitle" idx="5"/>
          </p:nvPr>
        </p:nvSpPr>
        <p:spPr>
          <a:xfrm>
            <a:off x="780577" y="3145776"/>
            <a:ext cx="3163080" cy="294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SIMULADOR FINANCEIRO</a:t>
            </a:r>
            <a:endParaRPr dirty="0"/>
          </a:p>
        </p:txBody>
      </p:sp>
      <p:sp>
        <p:nvSpPr>
          <p:cNvPr id="431" name="Google Shape;431;p43"/>
          <p:cNvSpPr txBox="1">
            <a:spLocks noGrp="1"/>
          </p:cNvSpPr>
          <p:nvPr>
            <p:ph type="subTitle" idx="7"/>
          </p:nvPr>
        </p:nvSpPr>
        <p:spPr>
          <a:xfrm>
            <a:off x="773745" y="1077159"/>
            <a:ext cx="3176742" cy="273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433" name="Google Shape;433;p43"/>
          <p:cNvSpPr txBox="1">
            <a:spLocks noGrp="1"/>
          </p:cNvSpPr>
          <p:nvPr>
            <p:ph type="subTitle" idx="9"/>
          </p:nvPr>
        </p:nvSpPr>
        <p:spPr>
          <a:xfrm>
            <a:off x="780577" y="1474913"/>
            <a:ext cx="3169910" cy="273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SOLUÇÃO</a:t>
            </a:r>
            <a:endParaRPr dirty="0"/>
          </a:p>
        </p:txBody>
      </p:sp>
      <p:sp>
        <p:nvSpPr>
          <p:cNvPr id="435" name="Google Shape;435;p43"/>
          <p:cNvSpPr txBox="1">
            <a:spLocks noGrp="1"/>
          </p:cNvSpPr>
          <p:nvPr>
            <p:ph type="subTitle" idx="14"/>
          </p:nvPr>
        </p:nvSpPr>
        <p:spPr>
          <a:xfrm>
            <a:off x="780576" y="1872667"/>
            <a:ext cx="3169911" cy="273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JUSTIFICATIVA</a:t>
            </a:r>
            <a:endParaRPr dirty="0"/>
          </a:p>
        </p:txBody>
      </p:sp>
      <p:sp>
        <p:nvSpPr>
          <p:cNvPr id="43" name="Google Shape;429;p43">
            <a:extLst>
              <a:ext uri="{FF2B5EF4-FFF2-40B4-BE49-F238E27FC236}">
                <a16:creationId xmlns:a16="http://schemas.microsoft.com/office/drawing/2014/main" id="{69AAD5CF-2E90-44C2-80C0-0A1EB9B042B9}"/>
              </a:ext>
            </a:extLst>
          </p:cNvPr>
          <p:cNvSpPr txBox="1">
            <a:spLocks/>
          </p:cNvSpPr>
          <p:nvPr/>
        </p:nvSpPr>
        <p:spPr>
          <a:xfrm>
            <a:off x="773744" y="3578861"/>
            <a:ext cx="3163080" cy="294712"/>
          </a:xfrm>
          <a:prstGeom prst="rect">
            <a:avLst/>
          </a:prstGeom>
          <a:noFill/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FFA7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pt-BR" dirty="0"/>
              <a:t>BANCO DE DADOS</a:t>
            </a:r>
          </a:p>
        </p:txBody>
      </p:sp>
      <p:sp>
        <p:nvSpPr>
          <p:cNvPr id="50" name="Google Shape;429;p43">
            <a:extLst>
              <a:ext uri="{FF2B5EF4-FFF2-40B4-BE49-F238E27FC236}">
                <a16:creationId xmlns:a16="http://schemas.microsoft.com/office/drawing/2014/main" id="{5165D7CE-E5BD-46FD-A2ED-351385033E3F}"/>
              </a:ext>
            </a:extLst>
          </p:cNvPr>
          <p:cNvSpPr txBox="1">
            <a:spLocks/>
          </p:cNvSpPr>
          <p:nvPr/>
        </p:nvSpPr>
        <p:spPr>
          <a:xfrm>
            <a:off x="780575" y="4011946"/>
            <a:ext cx="3163080" cy="294712"/>
          </a:xfrm>
          <a:prstGeom prst="rect">
            <a:avLst/>
          </a:prstGeom>
          <a:noFill/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FFA7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pt-BR" dirty="0"/>
              <a:t>ARDUÍNO</a:t>
            </a:r>
          </a:p>
        </p:txBody>
      </p:sp>
      <p:sp>
        <p:nvSpPr>
          <p:cNvPr id="51" name="Google Shape;429;p43">
            <a:extLst>
              <a:ext uri="{FF2B5EF4-FFF2-40B4-BE49-F238E27FC236}">
                <a16:creationId xmlns:a16="http://schemas.microsoft.com/office/drawing/2014/main" id="{728700CB-6B0C-4DFC-8CF8-533BF1981D20}"/>
              </a:ext>
            </a:extLst>
          </p:cNvPr>
          <p:cNvSpPr txBox="1">
            <a:spLocks/>
          </p:cNvSpPr>
          <p:nvPr/>
        </p:nvSpPr>
        <p:spPr>
          <a:xfrm>
            <a:off x="773744" y="4445031"/>
            <a:ext cx="3163080" cy="294712"/>
          </a:xfrm>
          <a:prstGeom prst="rect">
            <a:avLst/>
          </a:prstGeom>
          <a:noFill/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FFA70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pt-BR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5875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4679171" y="458658"/>
            <a:ext cx="419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A700"/>
                </a:solidFill>
              </a:rPr>
              <a:t>CONTEXTO</a:t>
            </a:r>
            <a:endParaRPr dirty="0">
              <a:solidFill>
                <a:srgbClr val="FFA7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633D61-EB53-40CF-9D3F-A8604BB1A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88" y="2752504"/>
            <a:ext cx="4194412" cy="15302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02A040B-7AFE-49B6-86A5-F81F91B4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17" y="567241"/>
            <a:ext cx="4089514" cy="182375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CC44B14-8AE8-4030-9C3B-8307B16FF330}"/>
              </a:ext>
            </a:extLst>
          </p:cNvPr>
          <p:cNvSpPr/>
          <p:nvPr/>
        </p:nvSpPr>
        <p:spPr>
          <a:xfrm>
            <a:off x="4572000" y="1118075"/>
            <a:ext cx="40225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Cervejaria artesanal.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Etapa de fermentação.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Automação de processos.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Problemas que afetam a produção artesanal.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94ED55-7F79-4A78-9F8B-11A01F297FA8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A0E4E3F-CAC6-4B4A-869E-82608F13B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212" y="2253168"/>
            <a:ext cx="3552118" cy="24316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2"/>
          <p:cNvPicPr preferRelativeResize="0"/>
          <p:nvPr/>
        </p:nvPicPr>
        <p:blipFill rotWithShape="1">
          <a:blip r:embed="rId3">
            <a:alphaModFix/>
          </a:blip>
          <a:srcRect l="22141" r="22141"/>
          <a:stretch/>
        </p:blipFill>
        <p:spPr>
          <a:xfrm>
            <a:off x="0" y="0"/>
            <a:ext cx="390931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subTitle" idx="1"/>
          </p:nvPr>
        </p:nvSpPr>
        <p:spPr>
          <a:xfrm>
            <a:off x="3909313" y="1366104"/>
            <a:ext cx="5057987" cy="552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Aft>
                <a:spcPts val="1200"/>
              </a:spcAft>
            </a:pPr>
            <a:r>
              <a:rPr lang="pt-BR" sz="1200" dirty="0"/>
              <a:t>A solução é baseada na instalação de sensores na etapa de fermentação da cervejaria para a captação dos dados de temperatura e para a emissão de alertas diante de um possível problema ou instabilidade. </a:t>
            </a:r>
            <a:endParaRPr sz="1200" dirty="0"/>
          </a:p>
        </p:txBody>
      </p:sp>
      <p:sp>
        <p:nvSpPr>
          <p:cNvPr id="415" name="Google Shape;415;p42"/>
          <p:cNvSpPr txBox="1">
            <a:spLocks noGrp="1"/>
          </p:cNvSpPr>
          <p:nvPr>
            <p:ph type="title" idx="2"/>
          </p:nvPr>
        </p:nvSpPr>
        <p:spPr>
          <a:xfrm>
            <a:off x="5142690" y="543343"/>
            <a:ext cx="2591233" cy="968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</a:rPr>
              <a:t>SOLUÇÃO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65742C-50A2-46A2-9638-2F2CD4BE2213}"/>
              </a:ext>
            </a:extLst>
          </p:cNvPr>
          <p:cNvSpPr/>
          <p:nvPr/>
        </p:nvSpPr>
        <p:spPr>
          <a:xfrm>
            <a:off x="4086013" y="291051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Permissão de correções na produção.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Controle em tempo real.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Preservação da qualidade, do perfil de negócio e do público alvo.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ED2F77F-1C96-4AD3-AAF2-C81C0857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66" y="2364435"/>
            <a:ext cx="4812079" cy="9362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title"/>
          </p:nvPr>
        </p:nvSpPr>
        <p:spPr>
          <a:xfrm>
            <a:off x="3094072" y="435434"/>
            <a:ext cx="2955851" cy="659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chemeClr val="dk2"/>
                </a:solidFill>
              </a:rPr>
              <a:t>Justificativa</a:t>
            </a:r>
            <a:endParaRPr sz="7200" dirty="0">
              <a:solidFill>
                <a:schemeClr val="dk2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3D54827-7785-4B1C-BD14-EA6BC7AD2E9B}"/>
              </a:ext>
            </a:extLst>
          </p:cNvPr>
          <p:cNvSpPr/>
          <p:nvPr/>
        </p:nvSpPr>
        <p:spPr>
          <a:xfrm>
            <a:off x="595422" y="1555837"/>
            <a:ext cx="8467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8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	Aumentar a previsão de dados obtidos em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pt-BR" sz="18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lang="pt-BR" sz="18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lang="pt-BR" sz="18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lang="pt-BR" sz="18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lang="pt-BR" sz="1800" dirty="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pt-BR" sz="180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para a antecipação de avisos diante de um possível problema.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1B35CA-C9F8-43A9-8A5C-2819AD72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044" y="2209371"/>
            <a:ext cx="2267909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364394" y="199758"/>
            <a:ext cx="4415211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Diagrama de Visão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1263AB-ADBC-4DD6-B9DC-149B1E90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94" y="942913"/>
            <a:ext cx="7416211" cy="3676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1979639" y="299280"/>
            <a:ext cx="5184722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Ferramenta de Gestão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3671C-0E32-4B45-AFF3-E9A912D0C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12" y="1027420"/>
            <a:ext cx="8129176" cy="333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364394" y="199758"/>
            <a:ext cx="4415211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Protótipo do Site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B66B51-9E0B-43D7-B3B5-99716A58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59" y="832912"/>
            <a:ext cx="7145079" cy="40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364394" y="199758"/>
            <a:ext cx="4415211" cy="969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A700"/>
                </a:solidFill>
              </a:rPr>
              <a:t>Protótipo do Site</a:t>
            </a:r>
            <a:endParaRPr sz="7200" dirty="0">
              <a:solidFill>
                <a:srgbClr val="FFA7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D1AFFE-57F4-4DDE-9A81-4AE94951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97" y="832912"/>
            <a:ext cx="7185806" cy="40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86264"/>
      </p:ext>
    </p:extLst>
  </p:cSld>
  <p:clrMapOvr>
    <a:masterClrMapping/>
  </p:clrMapOvr>
</p:sld>
</file>

<file path=ppt/theme/theme1.xml><?xml version="1.0" encoding="utf-8"?>
<a:theme xmlns:a="http://schemas.openxmlformats.org/drawingml/2006/main" name="Beer Day Campaign by Slidesgo">
  <a:themeElements>
    <a:clrScheme name="Simple Light">
      <a:dk1>
        <a:srgbClr val="000000"/>
      </a:dk1>
      <a:lt1>
        <a:srgbClr val="FFFFFF"/>
      </a:lt1>
      <a:dk2>
        <a:srgbClr val="FFA700"/>
      </a:dk2>
      <a:lt2>
        <a:srgbClr val="000000"/>
      </a:lt2>
      <a:accent1>
        <a:srgbClr val="FFFFFF"/>
      </a:accent1>
      <a:accent2>
        <a:srgbClr val="FFA700"/>
      </a:accent2>
      <a:accent3>
        <a:srgbClr val="000000"/>
      </a:accent3>
      <a:accent4>
        <a:srgbClr val="FFFFFF"/>
      </a:accent4>
      <a:accent5>
        <a:srgbClr val="FFA700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163</Words>
  <Application>Microsoft Office PowerPoint</Application>
  <PresentationFormat>Apresentação na tela (16:9)</PresentationFormat>
  <Paragraphs>54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Jomhuria</vt:lpstr>
      <vt:lpstr>Roboto Mono</vt:lpstr>
      <vt:lpstr>Roboto Mono SemiBold</vt:lpstr>
      <vt:lpstr>Red Hat Text</vt:lpstr>
      <vt:lpstr>Beer Day Campaign by Slidesgo</vt:lpstr>
      <vt:lpstr>ThermoHolic</vt:lpstr>
      <vt:lpstr>SUMÁRIO</vt:lpstr>
      <vt:lpstr>CONTEXTO</vt:lpstr>
      <vt:lpstr>SOLUÇÃO</vt:lpstr>
      <vt:lpstr>Justificativa</vt:lpstr>
      <vt:lpstr>Diagrama de Visão</vt:lpstr>
      <vt:lpstr>Ferramenta de Gestão</vt:lpstr>
      <vt:lpstr>Protótipo do Site</vt:lpstr>
      <vt:lpstr>Protótipo do Site</vt:lpstr>
      <vt:lpstr>Protótipo do Site</vt:lpstr>
      <vt:lpstr>Protótipo do Site</vt:lpstr>
      <vt:lpstr>Protótipo do Site</vt:lpstr>
      <vt:lpstr>Protótipo do Site</vt:lpstr>
      <vt:lpstr>Simulador Financeiro</vt:lpstr>
      <vt:lpstr>Banco de Dados</vt:lpstr>
      <vt:lpstr>Arduíno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ThermoHolic</dc:title>
  <dc:creator>Gyulia Piqueira</dc:creator>
  <cp:lastModifiedBy>Suzana</cp:lastModifiedBy>
  <cp:revision>9</cp:revision>
  <dcterms:modified xsi:type="dcterms:W3CDTF">2023-03-12T21:03:34Z</dcterms:modified>
</cp:coreProperties>
</file>